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656" r:id="rId2"/>
    <p:sldMasterId id="2147483694" r:id="rId3"/>
    <p:sldMasterId id="2147483664" r:id="rId4"/>
    <p:sldMasterId id="2147483691" r:id="rId5"/>
    <p:sldMasterId id="2147483669" r:id="rId6"/>
    <p:sldMasterId id="2147483688" r:id="rId7"/>
    <p:sldMasterId id="2147483686" r:id="rId8"/>
  </p:sldMasterIdLst>
  <p:notesMasterIdLst>
    <p:notesMasterId r:id="rId17"/>
  </p:notesMasterIdLst>
  <p:sldIdLst>
    <p:sldId id="261" r:id="rId9"/>
    <p:sldId id="267" r:id="rId10"/>
    <p:sldId id="269" r:id="rId11"/>
    <p:sldId id="272" r:id="rId12"/>
    <p:sldId id="271" r:id="rId13"/>
    <p:sldId id="270" r:id="rId14"/>
    <p:sldId id="273" r:id="rId15"/>
    <p:sldId id="27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65A"/>
    <a:srgbClr val="D9D9D9"/>
    <a:srgbClr val="00A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58769" autoAdjust="0"/>
  </p:normalViewPr>
  <p:slideViewPr>
    <p:cSldViewPr>
      <p:cViewPr varScale="1">
        <p:scale>
          <a:sx n="77" d="100"/>
          <a:sy n="77" d="100"/>
        </p:scale>
        <p:origin x="24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82F8B6-60C6-4DC2-AFF3-768088C85C40}" type="datetimeFigureOut">
              <a:rPr lang="en-AU" smtClean="0"/>
              <a:t>3/07/2019</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C6BC0-95D6-485D-894A-87BC17E70237}" type="slidenum">
              <a:rPr lang="en-AU" smtClean="0"/>
              <a:t>‹#›</a:t>
            </a:fld>
            <a:endParaRPr lang="en-AU"/>
          </a:p>
        </p:txBody>
      </p:sp>
    </p:spTree>
    <p:extLst>
      <p:ext uri="{BB962C8B-B14F-4D97-AF65-F5344CB8AC3E}">
        <p14:creationId xmlns:p14="http://schemas.microsoft.com/office/powerpoint/2010/main" val="82103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vcat.vic.gov.au/case-types/renting-a-home/application-by-a-tenant-or-landlor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cms-auth.consumer.vic.gov.au/~/link.aspx?_id=A3266E00F8F04082A7CAAD4B91282EFF&amp;_z=z" TargetMode="External"/><Relationship Id="rId5" Type="http://schemas.openxmlformats.org/officeDocument/2006/relationships/hyperlink" Target="https://cms-auth.consumer.vic.gov.au/~/link.aspx?_id=40824613450A40A1BE0D1ACD11A3430F&amp;_z=z" TargetMode="External"/><Relationship Id="rId4" Type="http://schemas.openxmlformats.org/officeDocument/2006/relationships/hyperlink" Target="https://cms-auth.consumer.vic.gov.au/~/link.aspx?_id=CE6990A0AC1D429DAB0B11F0F45CD84E&amp;_z=z"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 </a:t>
            </a:r>
          </a:p>
          <a:p>
            <a:endParaRPr lang="en-AU" dirty="0"/>
          </a:p>
        </p:txBody>
      </p:sp>
      <p:sp>
        <p:nvSpPr>
          <p:cNvPr id="4" name="Slide Number Placeholder 3"/>
          <p:cNvSpPr>
            <a:spLocks noGrp="1"/>
          </p:cNvSpPr>
          <p:nvPr>
            <p:ph type="sldNum" sz="quarter" idx="5"/>
          </p:nvPr>
        </p:nvSpPr>
        <p:spPr/>
        <p:txBody>
          <a:bodyPr/>
          <a:lstStyle/>
          <a:p>
            <a:fld id="{FC8C6BC0-95D6-485D-894A-87BC17E70237}" type="slidenum">
              <a:rPr lang="en-AU" smtClean="0"/>
              <a:t>3</a:t>
            </a:fld>
            <a:endParaRPr lang="en-AU"/>
          </a:p>
        </p:txBody>
      </p:sp>
    </p:spTree>
    <p:extLst>
      <p:ext uri="{BB962C8B-B14F-4D97-AF65-F5344CB8AC3E}">
        <p14:creationId xmlns:p14="http://schemas.microsoft.com/office/powerpoint/2010/main" val="2452974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Form 2 provides additional benefits including the option for landlords to ask for a bond top-up if there are five or more years left on the lease, agreement in advance on minor property modifications and annualised rent increases.</a:t>
            </a:r>
          </a:p>
          <a:p>
            <a:endParaRPr lang="en-AU" dirty="0"/>
          </a:p>
        </p:txBody>
      </p:sp>
      <p:sp>
        <p:nvSpPr>
          <p:cNvPr id="4" name="Slide Number Placeholder 3"/>
          <p:cNvSpPr>
            <a:spLocks noGrp="1"/>
          </p:cNvSpPr>
          <p:nvPr>
            <p:ph type="sldNum" sz="quarter" idx="5"/>
          </p:nvPr>
        </p:nvSpPr>
        <p:spPr/>
        <p:txBody>
          <a:bodyPr/>
          <a:lstStyle/>
          <a:p>
            <a:fld id="{FC8C6BC0-95D6-485D-894A-87BC17E70237}" type="slidenum">
              <a:rPr lang="en-AU" smtClean="0"/>
              <a:t>4</a:t>
            </a:fld>
            <a:endParaRPr lang="en-AU"/>
          </a:p>
        </p:txBody>
      </p:sp>
    </p:spTree>
    <p:extLst>
      <p:ext uri="{BB962C8B-B14F-4D97-AF65-F5344CB8AC3E}">
        <p14:creationId xmlns:p14="http://schemas.microsoft.com/office/powerpoint/2010/main" val="313800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Rental bond top-up:</a:t>
            </a:r>
          </a:p>
          <a:p>
            <a:r>
              <a:rPr lang="en-AU" dirty="0"/>
              <a:t>The rental bond top up process will be similar to the bond lodgement process via the RTBA website. The amount of bond top-up cannot be more than four weeks’ rent if the rent is less than $760 per week.  </a:t>
            </a:r>
          </a:p>
          <a:p>
            <a:endParaRPr lang="en-AU" dirty="0"/>
          </a:p>
          <a:p>
            <a:r>
              <a:rPr lang="en-AU" b="1" dirty="0"/>
              <a:t>Rent increases: </a:t>
            </a:r>
          </a:p>
          <a:p>
            <a:r>
              <a:rPr lang="en-AU" dirty="0"/>
              <a:t>In a long-term lease using Form 2, the amount and frequency of rent increases are agreed in advance as part of the rental agreement.</a:t>
            </a:r>
          </a:p>
          <a:p>
            <a:r>
              <a:rPr lang="en-AU" dirty="0"/>
              <a:t>If the landlord and tenant agree to rent increases, these cannot occur more than once every 12 months. The rent increase must be based on one of the following options:</a:t>
            </a:r>
          </a:p>
          <a:p>
            <a:pPr lvl="0"/>
            <a:r>
              <a:rPr lang="en-AU" dirty="0"/>
              <a:t>Option 1: the Consumer Price Index (CPI).  </a:t>
            </a:r>
          </a:p>
          <a:p>
            <a:pPr lvl="0"/>
            <a:r>
              <a:rPr lang="en-AU" dirty="0"/>
              <a:t>Option 1A: the </a:t>
            </a:r>
            <a:r>
              <a:rPr lang="en-AU" dirty="0" err="1"/>
              <a:t>Statewide</a:t>
            </a:r>
            <a:r>
              <a:rPr lang="en-AU" dirty="0"/>
              <a:t> Rent Index (SRI).  </a:t>
            </a:r>
          </a:p>
          <a:p>
            <a:pPr lvl="0"/>
            <a:r>
              <a:rPr lang="en-AU" dirty="0"/>
              <a:t>Option 2: a fixed percentage increase  </a:t>
            </a:r>
          </a:p>
          <a:p>
            <a:pPr lvl="0"/>
            <a:r>
              <a:rPr lang="en-AU" dirty="0"/>
              <a:t>Option 3: a fixed dollar amount.</a:t>
            </a:r>
          </a:p>
          <a:p>
            <a:r>
              <a:rPr lang="en-AU" dirty="0"/>
              <a:t>The landlord and tenant can also schedule the date and amount of the rent increases in the long-term lease agreement. This allows them to plan their finances with greater certainty as they will know in advance what their costs/income will be.</a:t>
            </a:r>
          </a:p>
          <a:p>
            <a:r>
              <a:rPr lang="en-AU" dirty="0"/>
              <a:t>The landlord must give the tenant 60 days’ notice in writing before each rent increase, except when the increase is based on a fixed dollar amount. In this case, the rent will automatically increase on the date stated in the lease.</a:t>
            </a:r>
          </a:p>
          <a:p>
            <a:endParaRPr lang="en-AU" b="1" dirty="0"/>
          </a:p>
          <a:p>
            <a:r>
              <a:rPr lang="en-AU" b="1" dirty="0"/>
              <a:t>Inspections</a:t>
            </a:r>
          </a:p>
          <a:p>
            <a:r>
              <a:rPr lang="en-AU" dirty="0"/>
              <a:t>The first inspection can happen at any time within the first 12 months. </a:t>
            </a:r>
          </a:p>
          <a:p>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Breach of Duty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a:t>
            </a:r>
            <a:r>
              <a:rPr lang="en-AU" sz="1200" kern="1200" dirty="0">
                <a:solidFill>
                  <a:schemeClr val="tx1"/>
                </a:solidFill>
                <a:effectLst/>
                <a:latin typeface="+mn-lt"/>
                <a:ea typeface="+mn-ea"/>
                <a:cs typeface="+mn-cs"/>
              </a:rPr>
              <a:t>n a long-term lease, the landlord or tenant can apply to the Victorian Civil and Administrative Tribunal (VCAT) for a compliance order after serving one Breach of Duty notice. In a short-term lease, the landlord or tenant can only do this after giving the other party three Breach of Duty notices.  </a:t>
            </a:r>
          </a:p>
          <a:p>
            <a:endParaRPr lang="en-AU" dirty="0"/>
          </a:p>
        </p:txBody>
      </p:sp>
      <p:sp>
        <p:nvSpPr>
          <p:cNvPr id="4" name="Slide Number Placeholder 3"/>
          <p:cNvSpPr>
            <a:spLocks noGrp="1"/>
          </p:cNvSpPr>
          <p:nvPr>
            <p:ph type="sldNum" sz="quarter" idx="5"/>
          </p:nvPr>
        </p:nvSpPr>
        <p:spPr/>
        <p:txBody>
          <a:bodyPr/>
          <a:lstStyle/>
          <a:p>
            <a:fld id="{FC8C6BC0-95D6-485D-894A-87BC17E70237}" type="slidenum">
              <a:rPr lang="en-AU" smtClean="0"/>
              <a:t>5</a:t>
            </a:fld>
            <a:endParaRPr lang="en-AU"/>
          </a:p>
        </p:txBody>
      </p:sp>
    </p:spTree>
    <p:extLst>
      <p:ext uri="{BB962C8B-B14F-4D97-AF65-F5344CB8AC3E}">
        <p14:creationId xmlns:p14="http://schemas.microsoft.com/office/powerpoint/2010/main" val="100072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1" kern="1200" dirty="0">
                <a:solidFill>
                  <a:schemeClr val="tx1"/>
                </a:solidFill>
                <a:effectLst/>
                <a:latin typeface="+mn-lt"/>
                <a:ea typeface="+mn-ea"/>
                <a:cs typeface="+mn-cs"/>
              </a:rPr>
              <a:t>Mutual agreement to end or shorten a lease agreement</a:t>
            </a:r>
          </a:p>
          <a:p>
            <a:r>
              <a:rPr lang="en-AU" sz="1200" kern="1200" dirty="0">
                <a:solidFill>
                  <a:schemeClr val="tx1"/>
                </a:solidFill>
                <a:effectLst/>
                <a:latin typeface="+mn-lt"/>
                <a:ea typeface="+mn-ea"/>
                <a:cs typeface="+mn-cs"/>
              </a:rPr>
              <a:t>At any point, tenants and landlords can mutually agree in writing to end a long-term lease early or reduce the number of years on the agreement.</a:t>
            </a:r>
          </a:p>
          <a:p>
            <a:endParaRPr lang="en-AU" sz="1200" kern="1200" dirty="0">
              <a:solidFill>
                <a:schemeClr val="tx1"/>
              </a:solidFill>
              <a:effectLst/>
              <a:latin typeface="+mn-lt"/>
              <a:ea typeface="+mn-ea"/>
              <a:cs typeface="+mn-cs"/>
            </a:endParaRPr>
          </a:p>
          <a:p>
            <a:r>
              <a:rPr lang="en-AU" sz="1200" b="1" i="1" kern="1200" dirty="0">
                <a:solidFill>
                  <a:schemeClr val="tx1"/>
                </a:solidFill>
                <a:effectLst/>
                <a:latin typeface="+mn-lt"/>
                <a:ea typeface="+mn-ea"/>
                <a:cs typeface="+mn-cs"/>
              </a:rPr>
              <a:t>If the landlord or tenant cannot continue the lease due to hardship</a:t>
            </a:r>
          </a:p>
          <a:p>
            <a:r>
              <a:rPr lang="en-AU" sz="1200" kern="1200" dirty="0">
                <a:solidFill>
                  <a:schemeClr val="tx1"/>
                </a:solidFill>
                <a:effectLst/>
                <a:latin typeface="+mn-lt"/>
                <a:ea typeface="+mn-ea"/>
                <a:cs typeface="+mn-cs"/>
              </a:rPr>
              <a:t>The landlord or tenant can apply to the Victorian Civil and Administrative Tribunal (VCAT) to end the long-term lease early by providing evidence of any severe hardship, such as bank or income statements, or proof of a medical condition, to show they cannot continue the lease. For more information, visit the </a:t>
            </a:r>
            <a:r>
              <a:rPr lang="en-AU" sz="1200" u="sng" kern="1200" dirty="0">
                <a:solidFill>
                  <a:schemeClr val="tx1"/>
                </a:solidFill>
                <a:effectLst/>
                <a:latin typeface="+mn-lt"/>
                <a:ea typeface="+mn-ea"/>
                <a:cs typeface="+mn-cs"/>
                <a:hlinkClick r:id="rId3"/>
              </a:rPr>
              <a:t>Application by a tenant or landlord page on the VCAT website</a:t>
            </a:r>
            <a:r>
              <a:rPr lang="en-AU" sz="1200" kern="1200" dirty="0">
                <a:solidFill>
                  <a:schemeClr val="tx1"/>
                </a:solidFill>
                <a:effectLst/>
                <a:latin typeface="+mn-lt"/>
                <a:ea typeface="+mn-ea"/>
                <a:cs typeface="+mn-cs"/>
              </a:rPr>
              <a:t>. https://www.vcat.vic.gov.au/</a:t>
            </a:r>
          </a:p>
          <a:p>
            <a:r>
              <a:rPr lang="en-AU" sz="1200" kern="1200" dirty="0">
                <a:solidFill>
                  <a:schemeClr val="tx1"/>
                </a:solidFill>
                <a:effectLst/>
                <a:latin typeface="+mn-lt"/>
                <a:ea typeface="+mn-ea"/>
                <a:cs typeface="+mn-cs"/>
              </a:rPr>
              <a:t>Tenants experiencing family violence can also apply to VCAT to end the lease agreement early. For more information, view our </a:t>
            </a:r>
            <a:r>
              <a:rPr lang="en-AU" sz="1200" u="sng" kern="1200" dirty="0">
                <a:solidFill>
                  <a:schemeClr val="tx1"/>
                </a:solidFill>
                <a:effectLst/>
                <a:latin typeface="+mn-lt"/>
                <a:ea typeface="+mn-ea"/>
                <a:cs typeface="+mn-cs"/>
                <a:hlinkClick r:id="rId4"/>
              </a:rPr>
              <a:t>Family violence resources page</a:t>
            </a:r>
            <a:r>
              <a:rPr lang="en-AU" sz="1200" kern="1200" dirty="0">
                <a:solidFill>
                  <a:schemeClr val="tx1"/>
                </a:solidFill>
                <a:effectLst/>
                <a:latin typeface="+mn-lt"/>
                <a:ea typeface="+mn-ea"/>
                <a:cs typeface="+mn-cs"/>
              </a:rPr>
              <a:t>. (https://www.consumer.vic.gov.au/resources-and-tools/family-violence) </a:t>
            </a:r>
          </a:p>
          <a:p>
            <a:r>
              <a:rPr lang="en-AU" sz="1200" kern="1200" dirty="0">
                <a:solidFill>
                  <a:schemeClr val="tx1"/>
                </a:solidFill>
                <a:effectLst/>
                <a:latin typeface="+mn-lt"/>
                <a:ea typeface="+mn-ea"/>
                <a:cs typeface="+mn-cs"/>
              </a:rPr>
              <a:t>For other vacate reasons and timeframes, view our </a:t>
            </a:r>
            <a:r>
              <a:rPr lang="en-AU" sz="1200" u="sng" kern="1200" dirty="0">
                <a:solidFill>
                  <a:schemeClr val="tx1"/>
                </a:solidFill>
                <a:effectLst/>
                <a:latin typeface="+mn-lt"/>
                <a:ea typeface="+mn-ea"/>
                <a:cs typeface="+mn-cs"/>
                <a:hlinkClick r:id="rId5"/>
              </a:rPr>
              <a:t>Tenant giving notice of intention to vacate page</a:t>
            </a:r>
            <a:r>
              <a:rPr lang="en-AU" sz="1200" u="sng" kern="1200" dirty="0">
                <a:solidFill>
                  <a:schemeClr val="tx1"/>
                </a:solidFill>
                <a:effectLst/>
                <a:latin typeface="+mn-lt"/>
                <a:ea typeface="+mn-ea"/>
                <a:cs typeface="+mn-cs"/>
              </a:rPr>
              <a:t> (https://www.consumer.vic.gov.au/housing/renting/ending-a-lease-or-residency/if-the-tenant-wants-to-leave/tenant-giving-notice-of-intention-to-vacate/reasons-for-leaving-a-tenancy-and-minimum-notice-periods) </a:t>
            </a:r>
          </a:p>
          <a:p>
            <a:endParaRPr lang="en-AU" sz="1200" b="1" i="1" kern="1200" dirty="0">
              <a:solidFill>
                <a:schemeClr val="tx1"/>
              </a:solidFill>
              <a:effectLst/>
              <a:latin typeface="+mn-lt"/>
              <a:ea typeface="+mn-ea"/>
              <a:cs typeface="+mn-cs"/>
            </a:endParaRPr>
          </a:p>
          <a:p>
            <a:r>
              <a:rPr lang="en-AU" sz="1200" b="1" i="1" kern="1200" dirty="0">
                <a:solidFill>
                  <a:schemeClr val="tx1"/>
                </a:solidFill>
                <a:effectLst/>
                <a:latin typeface="+mn-lt"/>
                <a:ea typeface="+mn-ea"/>
                <a:cs typeface="+mn-cs"/>
              </a:rPr>
              <a:t>If the landlord wants to sell the property</a:t>
            </a:r>
          </a:p>
          <a:p>
            <a:r>
              <a:rPr lang="en-AU" sz="1200" kern="1200" dirty="0">
                <a:solidFill>
                  <a:schemeClr val="tx1"/>
                </a:solidFill>
                <a:effectLst/>
                <a:latin typeface="+mn-lt"/>
                <a:ea typeface="+mn-ea"/>
                <a:cs typeface="+mn-cs"/>
              </a:rPr>
              <a:t>As with a short-term lease, if a landlord is selling a property that has a tenant on a long-term lease, they must state this in the contract of sale. The new owner must then take on the long-term lease agreement.</a:t>
            </a:r>
          </a:p>
          <a:p>
            <a:r>
              <a:rPr lang="en-AU" sz="1200" kern="1200" dirty="0">
                <a:solidFill>
                  <a:schemeClr val="tx1"/>
                </a:solidFill>
                <a:effectLst/>
                <a:latin typeface="+mn-lt"/>
                <a:ea typeface="+mn-ea"/>
                <a:cs typeface="+mn-cs"/>
              </a:rPr>
              <a:t>The landlord and tenant can agree to end the lease early, so that the property can be sold without a tenant.</a:t>
            </a:r>
          </a:p>
          <a:p>
            <a:endParaRPr lang="en-AU" sz="1200" kern="1200" dirty="0">
              <a:solidFill>
                <a:schemeClr val="tx1"/>
              </a:solidFill>
              <a:effectLst/>
              <a:latin typeface="+mn-lt"/>
              <a:ea typeface="+mn-ea"/>
              <a:cs typeface="+mn-cs"/>
            </a:endParaRPr>
          </a:p>
          <a:p>
            <a:r>
              <a:rPr lang="en-AU" sz="1200" b="1" i="1" kern="1200" dirty="0">
                <a:solidFill>
                  <a:schemeClr val="tx1"/>
                </a:solidFill>
                <a:effectLst/>
                <a:latin typeface="+mn-lt"/>
                <a:ea typeface="+mn-ea"/>
                <a:cs typeface="+mn-cs"/>
              </a:rPr>
              <a:t>If the landlord wants to move into the property</a:t>
            </a:r>
          </a:p>
          <a:p>
            <a:r>
              <a:rPr lang="en-AU" sz="1200" kern="1200" dirty="0">
                <a:solidFill>
                  <a:schemeClr val="tx1"/>
                </a:solidFill>
                <a:effectLst/>
                <a:latin typeface="+mn-lt"/>
                <a:ea typeface="+mn-ea"/>
                <a:cs typeface="+mn-cs"/>
              </a:rPr>
              <a:t>Unless the tenant agrees to end the lease early, the landlord must give the tenant 60 days’ notice to vacate, with the 60th day falling on or after the lease’s end date. This is the same as a short-term lease. More info: https://www.consumer.vic.gov.au/housing/renting/ending-a-lease-or-residency/if-the-landlord-or-owner-wants-the-tenant-to-leave/landlord-giving-notice-to-vacate</a:t>
            </a:r>
          </a:p>
          <a:p>
            <a:endParaRPr lang="en-AU" dirty="0"/>
          </a:p>
          <a:p>
            <a:r>
              <a:rPr lang="en-AU" sz="1200" b="1" i="1" kern="1200" dirty="0">
                <a:solidFill>
                  <a:schemeClr val="tx1"/>
                </a:solidFill>
                <a:effectLst/>
                <a:latin typeface="+mn-lt"/>
                <a:ea typeface="+mn-ea"/>
                <a:cs typeface="+mn-cs"/>
              </a:rPr>
              <a:t>If the tenant wants to break the lease</a:t>
            </a:r>
          </a:p>
          <a:p>
            <a:r>
              <a:rPr lang="en-AU" sz="1200" kern="1200" dirty="0">
                <a:solidFill>
                  <a:schemeClr val="tx1"/>
                </a:solidFill>
                <a:effectLst/>
                <a:latin typeface="+mn-lt"/>
                <a:ea typeface="+mn-ea"/>
                <a:cs typeface="+mn-cs"/>
              </a:rPr>
              <a:t>If a tenant breaks a long-term lease – that is, the lease did not end early by mutual agreement or a VCAT order on hardship grounds - the landlord can ask the tenant to pay one month’s rent for every full year remaining on the long-term lease. This is capped at six years, so the maximum amount the landlord can ask from the tenant is six months’ rent. This is based on the rent amount the tenant was paying when they broke the lease. For more information, view our </a:t>
            </a:r>
            <a:r>
              <a:rPr lang="en-AU" sz="1200" u="sng" kern="1200" dirty="0">
                <a:solidFill>
                  <a:schemeClr val="tx1"/>
                </a:solidFill>
                <a:effectLst/>
                <a:latin typeface="+mn-lt"/>
                <a:ea typeface="+mn-ea"/>
                <a:cs typeface="+mn-cs"/>
                <a:hlinkClick r:id="rId6"/>
              </a:rPr>
              <a:t>If you do not give notice (if you break the lease) page</a:t>
            </a:r>
            <a:r>
              <a:rPr lang="en-AU" sz="1200" kern="1200" dirty="0">
                <a:solidFill>
                  <a:schemeClr val="tx1"/>
                </a:solidFill>
                <a:effectLst/>
                <a:latin typeface="+mn-lt"/>
                <a:ea typeface="+mn-ea"/>
                <a:cs typeface="+mn-cs"/>
              </a:rPr>
              <a:t>. https://www.consumer.vic.gov.au/housing/renting/ending-a-lease-or-residency/if-the-tenant-wants-to-leave/tenant-giving-notice-of-intention-to-vacate/if-you-do-not-give-notice-if-you-break-the-lease</a:t>
            </a:r>
          </a:p>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effectLst/>
                <a:latin typeface="+mn-lt"/>
                <a:ea typeface="+mn-ea"/>
                <a:cs typeface="+mn-cs"/>
              </a:rPr>
              <a:t>No specified reason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Under Form 1, a landlord can give 120 days’ written notice, Form 2 stipulates that a landlord needs to give180 days’ written notice.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FC8C6BC0-95D6-485D-894A-87BC17E70237}" type="slidenum">
              <a:rPr lang="en-AU" smtClean="0"/>
              <a:t>6</a:t>
            </a:fld>
            <a:endParaRPr lang="en-AU"/>
          </a:p>
        </p:txBody>
      </p:sp>
    </p:spTree>
    <p:extLst>
      <p:ext uri="{BB962C8B-B14F-4D97-AF65-F5344CB8AC3E}">
        <p14:creationId xmlns:p14="http://schemas.microsoft.com/office/powerpoint/2010/main" val="424572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9215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30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8500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51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30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5921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57889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01921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5953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086043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93904" y="6308203"/>
            <a:ext cx="12985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546435"/>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914400" rtl="0" eaLnBrk="1" latinLnBrk="0" hangingPunct="1">
        <a:lnSpc>
          <a:spcPct val="90000"/>
        </a:lnSpc>
        <a:spcBef>
          <a:spcPct val="0"/>
        </a:spcBef>
        <a:buNone/>
        <a:defRPr sz="4400" kern="1200">
          <a:solidFill>
            <a:srgbClr val="5356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6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6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6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572000" y="0"/>
            <a:ext cx="4572000" cy="685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ln>
                <a:solidFill>
                  <a:srgbClr val="53565A"/>
                </a:solidFill>
              </a:ln>
              <a:solidFill>
                <a:schemeClr val="bg1"/>
              </a:solidFill>
            </a:endParaRPr>
          </a:p>
        </p:txBody>
      </p:sp>
      <p:sp>
        <p:nvSpPr>
          <p:cNvPr id="2" name="Title Placeholder 1"/>
          <p:cNvSpPr>
            <a:spLocks noGrp="1"/>
          </p:cNvSpPr>
          <p:nvPr>
            <p:ph type="title"/>
          </p:nvPr>
        </p:nvSpPr>
        <p:spPr>
          <a:xfrm>
            <a:off x="4860032" y="195175"/>
            <a:ext cx="4142284" cy="1073585"/>
          </a:xfrm>
          <a:prstGeom prst="rect">
            <a:avLst/>
          </a:prstGeom>
        </p:spPr>
        <p:txBody>
          <a:bodyPr vert="horz" lIns="91440" tIns="45720" rIns="91440" bIns="45720" rtlCol="0" anchor="ctr">
            <a:noAutofit/>
          </a:bodyPr>
          <a:lstStyle/>
          <a:p>
            <a:r>
              <a:rPr lang="en-US" dirty="0"/>
              <a:t>Click to edit Master title style</a:t>
            </a:r>
            <a:endParaRPr lang="en-AU" dirty="0"/>
          </a:p>
        </p:txBody>
      </p:sp>
      <p:sp>
        <p:nvSpPr>
          <p:cNvPr id="3" name="Text Placeholder 2"/>
          <p:cNvSpPr>
            <a:spLocks noGrp="1"/>
          </p:cNvSpPr>
          <p:nvPr>
            <p:ph type="body" idx="1"/>
          </p:nvPr>
        </p:nvSpPr>
        <p:spPr>
          <a:xfrm>
            <a:off x="4860032" y="1317221"/>
            <a:ext cx="4142284" cy="49026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Picture 5"/>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705329" y="6314840"/>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981904"/>
      </p:ext>
    </p:extLst>
  </p:cSld>
  <p:clrMap bg1="lt1" tx1="dk1" bg2="lt2" tx2="dk2" accent1="accent1" accent2="accent2" accent3="accent3" accent4="accent4" accent5="accent5" accent6="accent6" hlink="hlink" folHlink="folHlink"/>
  <p:sldLayoutIdLst>
    <p:sldLayoutId id="2147483658" r:id="rId1"/>
    <p:sldLayoutId id="2147483697" r:id="rId2"/>
    <p:sldLayoutId id="2147483699" r:id="rId3"/>
  </p:sldLayoutIdLst>
  <p:txStyles>
    <p:titleStyle>
      <a:lvl1pPr algn="l" defTabSz="9144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172" y="0"/>
            <a:ext cx="4572000" cy="685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ln>
                <a:solidFill>
                  <a:srgbClr val="53565A"/>
                </a:solidFill>
              </a:ln>
              <a:solidFill>
                <a:schemeClr val="bg1"/>
              </a:solidFill>
            </a:endParaRPr>
          </a:p>
        </p:txBody>
      </p: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4614" y="6302556"/>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34614" y="264307"/>
            <a:ext cx="3873674"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34614" y="1724807"/>
            <a:ext cx="387367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6261530"/>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96568" y="188640"/>
            <a:ext cx="4095911"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788023" y="1628800"/>
            <a:ext cx="4095911" cy="4536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Rectangle 6"/>
          <p:cNvSpPr/>
          <p:nvPr userDrawn="1"/>
        </p:nvSpPr>
        <p:spPr>
          <a:xfrm>
            <a:off x="0" y="0"/>
            <a:ext cx="4572000" cy="6858000"/>
          </a:xfrm>
          <a:prstGeom prst="rect">
            <a:avLst/>
          </a:prstGeom>
          <a:solidFill>
            <a:srgbClr val="00A9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p>
        </p:txBody>
      </p:sp>
      <p:pic>
        <p:nvPicPr>
          <p:cNvPr id="8"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93904" y="6308203"/>
            <a:ext cx="12985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954404"/>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3600" kern="1200">
          <a:solidFill>
            <a:srgbClr val="5356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6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6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6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3871342"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628650" y="1825625"/>
            <a:ext cx="387134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Rectangle 6"/>
          <p:cNvSpPr/>
          <p:nvPr userDrawn="1"/>
        </p:nvSpPr>
        <p:spPr>
          <a:xfrm>
            <a:off x="4572000" y="14748"/>
            <a:ext cx="4572000" cy="6858000"/>
          </a:xfrm>
          <a:prstGeom prst="rect">
            <a:avLst/>
          </a:prstGeom>
          <a:solidFill>
            <a:srgbClr val="00A9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p>
        </p:txBody>
      </p:sp>
      <p:pic>
        <p:nvPicPr>
          <p:cNvPr id="8"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28650" y="6340579"/>
            <a:ext cx="12985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957087"/>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000" kern="1200">
          <a:solidFill>
            <a:srgbClr val="5356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5356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356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356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356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88024" y="365125"/>
            <a:ext cx="4104456" cy="1325563"/>
          </a:xfrm>
          <a:prstGeom prst="rect">
            <a:avLst/>
          </a:prstGeom>
        </p:spPr>
        <p:txBody>
          <a:bodyPr vert="horz" lIns="91440" tIns="45720" rIns="91440" bIns="45720" rtlCol="0" anchor="ctr">
            <a:noAutofit/>
          </a:bodyPr>
          <a:lstStyle/>
          <a:p>
            <a:r>
              <a:rPr lang="en-US" dirty="0"/>
              <a:t>Click to edit Master title style</a:t>
            </a:r>
            <a:endParaRPr lang="en-AU" dirty="0"/>
          </a:p>
        </p:txBody>
      </p:sp>
      <p:sp>
        <p:nvSpPr>
          <p:cNvPr id="3" name="Text Placeholder 2"/>
          <p:cNvSpPr>
            <a:spLocks noGrp="1"/>
          </p:cNvSpPr>
          <p:nvPr>
            <p:ph type="body" idx="1"/>
          </p:nvPr>
        </p:nvSpPr>
        <p:spPr>
          <a:xfrm>
            <a:off x="4788024" y="1825625"/>
            <a:ext cx="4104456"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Rectangle 6"/>
          <p:cNvSpPr/>
          <p:nvPr userDrawn="1"/>
        </p:nvSpPr>
        <p:spPr>
          <a:xfrm>
            <a:off x="0" y="4268"/>
            <a:ext cx="4572000"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p>
        </p:txBody>
      </p:sp>
      <p:pic>
        <p:nvPicPr>
          <p:cNvPr id="8" name="Content Placeholder 4"/>
          <p:cNvPicPr>
            <a:picLocks noChangeAspect="1"/>
          </p:cNvPicPr>
          <p:nvPr userDrawn="1"/>
        </p:nvPicPr>
        <p:blipFill>
          <a:blip r:embed="rId3" cstate="print">
            <a:duotone>
              <a:prstClr val="black"/>
              <a:schemeClr val="tx1">
                <a:lumMod val="50000"/>
                <a:lumOff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7596188" y="6308725"/>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305978"/>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3800" kern="1200">
          <a:solidFill>
            <a:srgbClr val="5356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6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6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6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3871342"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387134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4572000" y="0"/>
            <a:ext cx="4572000"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AU"/>
          </a:p>
        </p:txBody>
      </p:sp>
      <p:pic>
        <p:nvPicPr>
          <p:cNvPr id="8" name="Content Placeholder 4"/>
          <p:cNvPicPr>
            <a:picLocks noChangeAspect="1"/>
          </p:cNvPicPr>
          <p:nvPr userDrawn="1"/>
        </p:nvPicPr>
        <p:blipFill>
          <a:blip r:embed="rId3" cstate="print">
            <a:duotone>
              <a:prstClr val="black"/>
              <a:schemeClr val="tx1">
                <a:lumMod val="50000"/>
                <a:lumOff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628650" y="6303709"/>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4954174"/>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914400" rtl="0" eaLnBrk="1" latinLnBrk="0" hangingPunct="1">
        <a:lnSpc>
          <a:spcPct val="90000"/>
        </a:lnSpc>
        <a:spcBef>
          <a:spcPct val="0"/>
        </a:spcBef>
        <a:buNone/>
        <a:defRPr sz="3200" kern="1200">
          <a:solidFill>
            <a:srgbClr val="5356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5356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rgbClr val="5356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5356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rgbClr val="5356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rgbClr val="5356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81316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rent.com.au/"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onsumer.vic.gov.au/LT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6308725"/>
            <a:ext cx="12985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6C42B9C5-75D9-429E-AF29-3BC2F15E6B31}"/>
              </a:ext>
            </a:extLst>
          </p:cNvPr>
          <p:cNvSpPr txBox="1">
            <a:spLocks/>
          </p:cNvSpPr>
          <p:nvPr/>
        </p:nvSpPr>
        <p:spPr>
          <a:xfrm>
            <a:off x="323850" y="548680"/>
            <a:ext cx="7272338" cy="1440458"/>
          </a:xfrm>
          <a:prstGeom prst="rect">
            <a:avLst/>
          </a:prstGeom>
        </p:spPr>
        <p:txBody>
          <a:bodyPr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AU" sz="4000" b="1" dirty="0">
                <a:solidFill>
                  <a:srgbClr val="53565A"/>
                </a:solidFill>
              </a:rPr>
              <a:t>Long-term leasing</a:t>
            </a:r>
            <a:br>
              <a:rPr lang="en-AU" sz="3600" dirty="0">
                <a:solidFill>
                  <a:srgbClr val="53565A"/>
                </a:solidFill>
                <a:latin typeface="Arial" panose="020B0604020202020204" pitchFamily="34" charset="0"/>
                <a:cs typeface="Arial" panose="020B0604020202020204" pitchFamily="34" charset="0"/>
              </a:rPr>
            </a:br>
            <a:r>
              <a:rPr lang="en-AU" sz="3600" dirty="0">
                <a:solidFill>
                  <a:srgbClr val="53565A"/>
                </a:solidFill>
              </a:rPr>
              <a:t>Is it right for you? What tenants need to know.</a:t>
            </a:r>
          </a:p>
          <a:p>
            <a:pPr algn="l" fontAlgn="auto">
              <a:spcAft>
                <a:spcPts val="0"/>
              </a:spcAft>
              <a:defRPr/>
            </a:pPr>
            <a:endParaRPr lang="en-AU" sz="3600" dirty="0">
              <a:solidFill>
                <a:srgbClr val="53565A"/>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 of content</a:t>
            </a:r>
          </a:p>
        </p:txBody>
      </p:sp>
      <p:sp>
        <p:nvSpPr>
          <p:cNvPr id="3" name="Content Placeholder 2"/>
          <p:cNvSpPr>
            <a:spLocks noGrp="1"/>
          </p:cNvSpPr>
          <p:nvPr>
            <p:ph idx="1"/>
          </p:nvPr>
        </p:nvSpPr>
        <p:spPr/>
        <p:txBody>
          <a:bodyPr/>
          <a:lstStyle/>
          <a:p>
            <a:r>
              <a:rPr lang="en-AU" dirty="0"/>
              <a:t>What is a long-term lease (LTL)</a:t>
            </a:r>
          </a:p>
          <a:p>
            <a:r>
              <a:rPr lang="en-AU" dirty="0"/>
              <a:t>What is covered under LTL</a:t>
            </a:r>
          </a:p>
          <a:p>
            <a:r>
              <a:rPr lang="en-AU" dirty="0"/>
              <a:t>Ending an LTL – different scenarios</a:t>
            </a:r>
          </a:p>
          <a:p>
            <a:r>
              <a:rPr lang="en-AU" dirty="0"/>
              <a:t>Starting an LTL </a:t>
            </a:r>
          </a:p>
          <a:p>
            <a:r>
              <a:rPr lang="en-AU" dirty="0"/>
              <a:t>More info</a:t>
            </a:r>
          </a:p>
          <a:p>
            <a:endParaRPr lang="en-AU" dirty="0"/>
          </a:p>
        </p:txBody>
      </p:sp>
    </p:spTree>
    <p:extLst>
      <p:ext uri="{BB962C8B-B14F-4D97-AF65-F5344CB8AC3E}">
        <p14:creationId xmlns:p14="http://schemas.microsoft.com/office/powerpoint/2010/main" val="230900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D4255-54B9-4622-9C62-254AC7A5FF79}"/>
              </a:ext>
            </a:extLst>
          </p:cNvPr>
          <p:cNvSpPr>
            <a:spLocks noGrp="1"/>
          </p:cNvSpPr>
          <p:nvPr>
            <p:ph type="title"/>
          </p:nvPr>
        </p:nvSpPr>
        <p:spPr/>
        <p:txBody>
          <a:bodyPr/>
          <a:lstStyle/>
          <a:p>
            <a:r>
              <a:rPr lang="en-AU" dirty="0"/>
              <a:t>What is a LTL?</a:t>
            </a:r>
          </a:p>
        </p:txBody>
      </p:sp>
      <p:sp>
        <p:nvSpPr>
          <p:cNvPr id="3" name="Content Placeholder 2">
            <a:extLst>
              <a:ext uri="{FF2B5EF4-FFF2-40B4-BE49-F238E27FC236}">
                <a16:creationId xmlns:a16="http://schemas.microsoft.com/office/drawing/2014/main" id="{691F49BD-AA0F-46AB-A9EE-E1541BCAC955}"/>
              </a:ext>
            </a:extLst>
          </p:cNvPr>
          <p:cNvSpPr>
            <a:spLocks noGrp="1"/>
          </p:cNvSpPr>
          <p:nvPr>
            <p:ph idx="1"/>
          </p:nvPr>
        </p:nvSpPr>
        <p:spPr/>
        <p:txBody>
          <a:bodyPr/>
          <a:lstStyle/>
          <a:p>
            <a:r>
              <a:rPr lang="en-AU" dirty="0"/>
              <a:t>LTL is a new option to address the current needs of the Victorian housing market, in addition to current lease agreements of fewer than five years.</a:t>
            </a:r>
          </a:p>
          <a:p>
            <a:r>
              <a:rPr lang="en-AU" dirty="0"/>
              <a:t>In Australia, more than one in five tenants have been renting the same property for more than five years.  </a:t>
            </a:r>
          </a:p>
          <a:p>
            <a:r>
              <a:rPr lang="en-AU" dirty="0"/>
              <a:t>The new LTL option seeks to formalise this arrangement between tenant and landlord.</a:t>
            </a:r>
          </a:p>
          <a:p>
            <a:endParaRPr lang="en-AU" dirty="0"/>
          </a:p>
        </p:txBody>
      </p:sp>
    </p:spTree>
    <p:extLst>
      <p:ext uri="{BB962C8B-B14F-4D97-AF65-F5344CB8AC3E}">
        <p14:creationId xmlns:p14="http://schemas.microsoft.com/office/powerpoint/2010/main" val="263551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ECF6-B3DC-41BB-8C4B-2CB8557955A5}"/>
              </a:ext>
            </a:extLst>
          </p:cNvPr>
          <p:cNvSpPr>
            <a:spLocks noGrp="1"/>
          </p:cNvSpPr>
          <p:nvPr>
            <p:ph type="title"/>
          </p:nvPr>
        </p:nvSpPr>
        <p:spPr/>
        <p:txBody>
          <a:bodyPr/>
          <a:lstStyle/>
          <a:p>
            <a:r>
              <a:rPr lang="en-AU" dirty="0"/>
              <a:t>What is an LTL (continued)</a:t>
            </a:r>
          </a:p>
        </p:txBody>
      </p:sp>
      <p:sp>
        <p:nvSpPr>
          <p:cNvPr id="3" name="Content Placeholder 2">
            <a:extLst>
              <a:ext uri="{FF2B5EF4-FFF2-40B4-BE49-F238E27FC236}">
                <a16:creationId xmlns:a16="http://schemas.microsoft.com/office/drawing/2014/main" id="{8BCAB150-3D3F-40FE-A257-337CF415ACEA}"/>
              </a:ext>
            </a:extLst>
          </p:cNvPr>
          <p:cNvSpPr>
            <a:spLocks noGrp="1"/>
          </p:cNvSpPr>
          <p:nvPr>
            <p:ph idx="1"/>
          </p:nvPr>
        </p:nvSpPr>
        <p:spPr/>
        <p:txBody>
          <a:bodyPr>
            <a:normAutofit fontScale="85000" lnSpcReduction="20000"/>
          </a:bodyPr>
          <a:lstStyle/>
          <a:p>
            <a:r>
              <a:rPr lang="en-AU" dirty="0"/>
              <a:t>LTL is for landlords and tenants who want to have the option of a tailored lease agreement of more than five years.</a:t>
            </a:r>
          </a:p>
          <a:p>
            <a:r>
              <a:rPr lang="en-AU" dirty="0"/>
              <a:t>It is a voluntary option – both landlords and tenants can decide if LTL is for them and their circumstances, if it suits.</a:t>
            </a:r>
          </a:p>
          <a:p>
            <a:r>
              <a:rPr lang="en-AU" dirty="0"/>
              <a:t>LTL agreements must be in writing and can be on Consumer Affairs Victoria’s prescribed agreement Form 1 (the existing agreement form) or the new agreement Form 2.</a:t>
            </a:r>
          </a:p>
          <a:p>
            <a:r>
              <a:rPr lang="en-AU" dirty="0"/>
              <a:t>LTL creates security, stability and certainty for both tenants and landlords. It be a good option for tenants who want to rent the same property for a longer period as it suits their personal circumstances for work, school and leisure.  </a:t>
            </a:r>
          </a:p>
          <a:p>
            <a:endParaRPr lang="en-AU" dirty="0"/>
          </a:p>
        </p:txBody>
      </p:sp>
    </p:spTree>
    <p:extLst>
      <p:ext uri="{BB962C8B-B14F-4D97-AF65-F5344CB8AC3E}">
        <p14:creationId xmlns:p14="http://schemas.microsoft.com/office/powerpoint/2010/main" val="291617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60FD-F777-4EB2-92F3-CECA480A30D5}"/>
              </a:ext>
            </a:extLst>
          </p:cNvPr>
          <p:cNvSpPr>
            <a:spLocks noGrp="1"/>
          </p:cNvSpPr>
          <p:nvPr>
            <p:ph type="title"/>
          </p:nvPr>
        </p:nvSpPr>
        <p:spPr/>
        <p:txBody>
          <a:bodyPr/>
          <a:lstStyle/>
          <a:p>
            <a:r>
              <a:rPr lang="en-AU" dirty="0"/>
              <a:t>What is covered under LTL?</a:t>
            </a:r>
          </a:p>
        </p:txBody>
      </p:sp>
      <p:sp>
        <p:nvSpPr>
          <p:cNvPr id="3" name="Content Placeholder 2">
            <a:extLst>
              <a:ext uri="{FF2B5EF4-FFF2-40B4-BE49-F238E27FC236}">
                <a16:creationId xmlns:a16="http://schemas.microsoft.com/office/drawing/2014/main" id="{F31D618B-28C9-467C-8242-72F96FAB1A40}"/>
              </a:ext>
            </a:extLst>
          </p:cNvPr>
          <p:cNvSpPr>
            <a:spLocks noGrp="1"/>
          </p:cNvSpPr>
          <p:nvPr>
            <p:ph idx="1"/>
          </p:nvPr>
        </p:nvSpPr>
        <p:spPr/>
        <p:txBody>
          <a:bodyPr>
            <a:normAutofit fontScale="77500" lnSpcReduction="20000"/>
          </a:bodyPr>
          <a:lstStyle/>
          <a:p>
            <a:r>
              <a:rPr lang="en-AU" dirty="0"/>
              <a:t>Rental bonds: For LTLs with five or more years left on lease, the landlord can ask the tenant for a top-up after five years, after giving 120 days’ written notice.</a:t>
            </a:r>
          </a:p>
          <a:p>
            <a:r>
              <a:rPr lang="en-AU" dirty="0"/>
              <a:t>Rent increases: Rent increases (if any) can only occur once in 12 months. Frequency and amounts can be pre-agreed between tenant and landlord.</a:t>
            </a:r>
          </a:p>
          <a:p>
            <a:r>
              <a:rPr lang="en-AU" dirty="0"/>
              <a:t>Property modifications: The landlord and tenant can agree on certain modifications upfront and include these in the LTL. </a:t>
            </a:r>
          </a:p>
          <a:p>
            <a:r>
              <a:rPr lang="en-AU" dirty="0"/>
              <a:t>Inspections: The landlord can inspect the property once every 12 months by giving 14 days’ written notice.</a:t>
            </a:r>
          </a:p>
          <a:p>
            <a:r>
              <a:rPr lang="en-AU" dirty="0"/>
              <a:t>Breach of duty: Either the landlord or tenant can apply to the Victorian Civil and Administrative (VCAT) for compliance order after 1 Breach or enforce a term in an LTL.  </a:t>
            </a:r>
          </a:p>
          <a:p>
            <a:endParaRPr lang="en-AU" dirty="0"/>
          </a:p>
        </p:txBody>
      </p:sp>
    </p:spTree>
    <p:extLst>
      <p:ext uri="{BB962C8B-B14F-4D97-AF65-F5344CB8AC3E}">
        <p14:creationId xmlns:p14="http://schemas.microsoft.com/office/powerpoint/2010/main" val="297821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E526-49FF-4F63-984B-467F921922E3}"/>
              </a:ext>
            </a:extLst>
          </p:cNvPr>
          <p:cNvSpPr>
            <a:spLocks noGrp="1"/>
          </p:cNvSpPr>
          <p:nvPr>
            <p:ph type="title"/>
          </p:nvPr>
        </p:nvSpPr>
        <p:spPr/>
        <p:txBody>
          <a:bodyPr/>
          <a:lstStyle/>
          <a:p>
            <a:r>
              <a:rPr lang="en-AU" dirty="0"/>
              <a:t>Ending an LTL – different scenarios</a:t>
            </a:r>
          </a:p>
        </p:txBody>
      </p:sp>
      <p:sp>
        <p:nvSpPr>
          <p:cNvPr id="3" name="Content Placeholder 2">
            <a:extLst>
              <a:ext uri="{FF2B5EF4-FFF2-40B4-BE49-F238E27FC236}">
                <a16:creationId xmlns:a16="http://schemas.microsoft.com/office/drawing/2014/main" id="{3B558C43-0F98-4105-A84E-BAC2882881A6}"/>
              </a:ext>
            </a:extLst>
          </p:cNvPr>
          <p:cNvSpPr>
            <a:spLocks noGrp="1"/>
          </p:cNvSpPr>
          <p:nvPr>
            <p:ph idx="1"/>
          </p:nvPr>
        </p:nvSpPr>
        <p:spPr/>
        <p:txBody>
          <a:bodyPr>
            <a:normAutofit fontScale="77500" lnSpcReduction="20000"/>
          </a:bodyPr>
          <a:lstStyle/>
          <a:p>
            <a:r>
              <a:rPr lang="en-AU" dirty="0"/>
              <a:t>An LTL can end by mutual agreement in writing between tenant and landlord.</a:t>
            </a:r>
          </a:p>
          <a:p>
            <a:r>
              <a:rPr lang="en-AU" dirty="0"/>
              <a:t>Hardship grounds: The landlord or tenant can apply to VCAT to end the lease early.</a:t>
            </a:r>
          </a:p>
          <a:p>
            <a:r>
              <a:rPr lang="en-AU" dirty="0"/>
              <a:t>Landlord selling property: The landlord and tenant can mutually agree to end the lease early for property to sell without tenants or the new owner can take over the LTL.  </a:t>
            </a:r>
          </a:p>
          <a:p>
            <a:r>
              <a:rPr lang="en-AU" dirty="0"/>
              <a:t>Landlord moving into property: The landlord must give the tenant 60 days’ notice to vacate, unless the tenant agrees to end lease early.</a:t>
            </a:r>
          </a:p>
          <a:p>
            <a:r>
              <a:rPr lang="en-AU" dirty="0"/>
              <a:t>Break lease: The landlord can ask the tenant to pay one month’s rent for every full year remaining on LTL, capped at a maximum of six month’s rent. Other costs (e.g. reletting fees) may apply.</a:t>
            </a:r>
          </a:p>
          <a:p>
            <a:r>
              <a:rPr lang="en-AU" dirty="0"/>
              <a:t>No specified reason. </a:t>
            </a:r>
          </a:p>
          <a:p>
            <a:endParaRPr lang="en-AU" dirty="0"/>
          </a:p>
        </p:txBody>
      </p:sp>
    </p:spTree>
    <p:extLst>
      <p:ext uri="{BB962C8B-B14F-4D97-AF65-F5344CB8AC3E}">
        <p14:creationId xmlns:p14="http://schemas.microsoft.com/office/powerpoint/2010/main" val="110188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6BD5-989A-46CE-9E50-4293B0A4C4A6}"/>
              </a:ext>
            </a:extLst>
          </p:cNvPr>
          <p:cNvSpPr>
            <a:spLocks noGrp="1"/>
          </p:cNvSpPr>
          <p:nvPr>
            <p:ph type="title"/>
          </p:nvPr>
        </p:nvSpPr>
        <p:spPr/>
        <p:txBody>
          <a:bodyPr/>
          <a:lstStyle/>
          <a:p>
            <a:r>
              <a:rPr lang="en-AU" dirty="0"/>
              <a:t>Starting an LTL </a:t>
            </a:r>
          </a:p>
        </p:txBody>
      </p:sp>
      <p:sp>
        <p:nvSpPr>
          <p:cNvPr id="3" name="Content Placeholder 2">
            <a:extLst>
              <a:ext uri="{FF2B5EF4-FFF2-40B4-BE49-F238E27FC236}">
                <a16:creationId xmlns:a16="http://schemas.microsoft.com/office/drawing/2014/main" id="{0454019D-F888-48C2-9BE7-53427E2F1602}"/>
              </a:ext>
            </a:extLst>
          </p:cNvPr>
          <p:cNvSpPr>
            <a:spLocks noGrp="1"/>
          </p:cNvSpPr>
          <p:nvPr>
            <p:ph idx="1"/>
          </p:nvPr>
        </p:nvSpPr>
        <p:spPr/>
        <p:txBody>
          <a:bodyPr/>
          <a:lstStyle/>
          <a:p>
            <a:r>
              <a:rPr lang="en-AU" dirty="0"/>
              <a:t>Switch from a current short-term lease</a:t>
            </a:r>
          </a:p>
          <a:p>
            <a:r>
              <a:rPr lang="en-AU" dirty="0"/>
              <a:t>Search for interested landlords via </a:t>
            </a:r>
            <a:r>
              <a:rPr lang="en-AU" dirty="0">
                <a:hlinkClick r:id="rId2"/>
              </a:rPr>
              <a:t>rent.com.au  </a:t>
            </a:r>
            <a:endParaRPr lang="en-AU" dirty="0"/>
          </a:p>
          <a:p>
            <a:r>
              <a:rPr lang="en-AU" dirty="0"/>
              <a:t>Set up ‘renter resume’ for landlords to find tenants on </a:t>
            </a:r>
            <a:r>
              <a:rPr lang="en-AU" dirty="0">
                <a:hlinkClick r:id="rId2"/>
              </a:rPr>
              <a:t>rent.com.au</a:t>
            </a:r>
            <a:endParaRPr lang="en-AU" dirty="0"/>
          </a:p>
          <a:p>
            <a:endParaRPr lang="en-AU" dirty="0"/>
          </a:p>
        </p:txBody>
      </p:sp>
    </p:spTree>
    <p:extLst>
      <p:ext uri="{BB962C8B-B14F-4D97-AF65-F5344CB8AC3E}">
        <p14:creationId xmlns:p14="http://schemas.microsoft.com/office/powerpoint/2010/main" val="140947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5576-0FAA-4011-88C0-5BD30B5C82B3}"/>
              </a:ext>
            </a:extLst>
          </p:cNvPr>
          <p:cNvSpPr>
            <a:spLocks noGrp="1"/>
          </p:cNvSpPr>
          <p:nvPr>
            <p:ph type="title"/>
          </p:nvPr>
        </p:nvSpPr>
        <p:spPr/>
        <p:txBody>
          <a:bodyPr/>
          <a:lstStyle/>
          <a:p>
            <a:r>
              <a:rPr lang="en-AU" dirty="0"/>
              <a:t>More info</a:t>
            </a:r>
          </a:p>
        </p:txBody>
      </p:sp>
      <p:sp>
        <p:nvSpPr>
          <p:cNvPr id="3" name="Content Placeholder 2">
            <a:extLst>
              <a:ext uri="{FF2B5EF4-FFF2-40B4-BE49-F238E27FC236}">
                <a16:creationId xmlns:a16="http://schemas.microsoft.com/office/drawing/2014/main" id="{963E7EAE-E2EE-4E84-A2D0-8A84C19DEB87}"/>
              </a:ext>
            </a:extLst>
          </p:cNvPr>
          <p:cNvSpPr>
            <a:spLocks noGrp="1"/>
          </p:cNvSpPr>
          <p:nvPr>
            <p:ph idx="1"/>
          </p:nvPr>
        </p:nvSpPr>
        <p:spPr/>
        <p:txBody>
          <a:bodyPr/>
          <a:lstStyle/>
          <a:p>
            <a:r>
              <a:rPr lang="en-AU" dirty="0"/>
              <a:t>Understand what LTL is, if it is right for you and how to get one via </a:t>
            </a:r>
            <a:r>
              <a:rPr lang="en-AU" dirty="0">
                <a:hlinkClick r:id="rId2"/>
              </a:rPr>
              <a:t>consumer.vic.gov.au/LTL</a:t>
            </a:r>
            <a:r>
              <a:rPr lang="en-AU" dirty="0"/>
              <a:t>.</a:t>
            </a:r>
          </a:p>
          <a:p>
            <a:r>
              <a:rPr lang="en-AU" dirty="0"/>
              <a:t>Consider seeking legal advice before signing a LTL</a:t>
            </a:r>
          </a:p>
          <a:p>
            <a:endParaRPr lang="en-AU" dirty="0"/>
          </a:p>
        </p:txBody>
      </p:sp>
    </p:spTree>
    <p:extLst>
      <p:ext uri="{BB962C8B-B14F-4D97-AF65-F5344CB8AC3E}">
        <p14:creationId xmlns:p14="http://schemas.microsoft.com/office/powerpoint/2010/main" val="2846992982"/>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368</TotalTime>
  <Words>1048</Words>
  <Application>Microsoft Office PowerPoint</Application>
  <PresentationFormat>On-screen Show (4:3)</PresentationFormat>
  <Paragraphs>82</Paragraphs>
  <Slides>8</Slides>
  <Notes>4</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8</vt:i4>
      </vt:variant>
    </vt:vector>
  </HeadingPairs>
  <TitlesOfParts>
    <vt:vector size="19" baseType="lpstr">
      <vt:lpstr>Arial</vt:lpstr>
      <vt:lpstr>Calibri</vt:lpstr>
      <vt:lpstr>Calibri Light</vt:lpstr>
      <vt:lpstr>4_Custom Design</vt:lpstr>
      <vt:lpstr>Custom Design</vt:lpstr>
      <vt:lpstr>7_Custom Design</vt:lpstr>
      <vt:lpstr>1_Custom Design</vt:lpstr>
      <vt:lpstr>6_Custom Design</vt:lpstr>
      <vt:lpstr>2_Custom Design</vt:lpstr>
      <vt:lpstr>5_Custom Design</vt:lpstr>
      <vt:lpstr>3_Custom Design</vt:lpstr>
      <vt:lpstr>PowerPoint Presentation</vt:lpstr>
      <vt:lpstr>Summary of content</vt:lpstr>
      <vt:lpstr>What is a LTL?</vt:lpstr>
      <vt:lpstr>What is an LTL (continued)</vt:lpstr>
      <vt:lpstr>What is covered under LTL?</vt:lpstr>
      <vt:lpstr>Ending an LTL – different scenarios</vt:lpstr>
      <vt:lpstr>Starting an LTL </vt:lpstr>
      <vt:lpstr>More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leasing for tenants</dc:title>
  <dc:creator>Consumer Affairs Victoria</dc:creator>
  <cp:lastModifiedBy>Fiona L Creedy (DJCS)</cp:lastModifiedBy>
  <cp:revision>25</cp:revision>
  <dcterms:created xsi:type="dcterms:W3CDTF">2018-05-21T04:45:05Z</dcterms:created>
  <dcterms:modified xsi:type="dcterms:W3CDTF">2019-07-03T02:18:29Z</dcterms:modified>
</cp:coreProperties>
</file>